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85" r:id="rId11"/>
    <p:sldId id="286" r:id="rId12"/>
    <p:sldId id="278" r:id="rId13"/>
    <p:sldId id="279" r:id="rId14"/>
    <p:sldId id="280" r:id="rId15"/>
    <p:sldId id="282" r:id="rId16"/>
    <p:sldId id="283" r:id="rId17"/>
    <p:sldId id="284" r:id="rId18"/>
    <p:sldId id="276" r:id="rId19"/>
    <p:sldId id="281" r:id="rId20"/>
    <p:sldId id="267" r:id="rId21"/>
    <p:sldId id="257" r:id="rId22"/>
    <p:sldId id="262" r:id="rId23"/>
    <p:sldId id="263" r:id="rId24"/>
    <p:sldId id="264" r:id="rId25"/>
    <p:sldId id="265" r:id="rId26"/>
    <p:sldId id="26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0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8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2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2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35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824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D51FE3-FA5F-46F7-BED4-8CD3A46FC67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D07DE7-F313-44B3-B117-5DF0DD30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Профилактика оптической </a:t>
            </a:r>
            <a:r>
              <a:rPr lang="ru-RU" sz="4000" dirty="0" err="1"/>
              <a:t>дисграфии</a:t>
            </a:r>
            <a:r>
              <a:rPr lang="ru-RU" sz="4000" dirty="0"/>
              <a:t> у детей дошкольного возраста через дидактические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489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Веселова Светлана Михайловна</a:t>
            </a:r>
          </a:p>
          <a:p>
            <a:r>
              <a:rPr lang="ru-RU" sz="1800" dirty="0" smtClean="0"/>
              <a:t> учитель-логопед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97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«Дорисуй фигуры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49" y="1166942"/>
            <a:ext cx="4189651" cy="483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63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Рассмотри предметы</a:t>
            </a:r>
            <a:br>
              <a:rPr lang="ru-RU" sz="2000" b="1" dirty="0"/>
            </a:br>
            <a:r>
              <a:rPr lang="ru-RU" sz="2000" b="1" dirty="0"/>
              <a:t>и назови их форму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Соедини </a:t>
            </a:r>
            <a:r>
              <a:rPr lang="ru-RU" b="1" dirty="0"/>
              <a:t>сходные по форме предметы линиями одного цвета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30" y="1840532"/>
            <a:ext cx="6527497" cy="31436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«</a:t>
            </a:r>
            <a:r>
              <a:rPr lang="ru-RU" sz="2000" b="1" dirty="0"/>
              <a:t>Рисование по точкам без отрыва</a:t>
            </a:r>
            <a:br>
              <a:rPr lang="ru-RU" sz="2000" b="1" dirty="0"/>
            </a:br>
            <a:r>
              <a:rPr lang="ru-RU" sz="2000" b="1" dirty="0"/>
              <a:t>карандаша от бумаги»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Соедини </a:t>
            </a:r>
            <a:r>
              <a:rPr lang="ru-RU" b="1" dirty="0"/>
              <a:t>предметы верхнего и нижнего ряда непрерывными</a:t>
            </a:r>
            <a:br>
              <a:rPr lang="ru-RU" b="1" dirty="0"/>
            </a:br>
            <a:r>
              <a:rPr lang="ru-RU" b="1" dirty="0"/>
              <a:t>линиями сверху вниз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24" y="1530824"/>
            <a:ext cx="7430701" cy="39861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44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«</a:t>
            </a:r>
            <a:r>
              <a:rPr lang="ru-RU" sz="4800" dirty="0"/>
              <a:t>Формирование пространственных</a:t>
            </a:r>
            <a:br>
              <a:rPr lang="ru-RU" sz="4800" dirty="0"/>
            </a:br>
            <a:r>
              <a:rPr lang="ru-RU" sz="4800" dirty="0"/>
              <a:t>представлений»</a:t>
            </a:r>
          </a:p>
        </p:txBody>
      </p:sp>
    </p:spTree>
    <p:extLst>
      <p:ext uri="{BB962C8B-B14F-4D97-AF65-F5344CB8AC3E}">
        <p14:creationId xmlns:p14="http://schemas.microsoft.com/office/powerpoint/2010/main" val="38883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О</a:t>
            </a:r>
            <a:r>
              <a:rPr lang="ru-RU" sz="1600" b="1" dirty="0" smtClean="0"/>
              <a:t>риентирование </a:t>
            </a:r>
            <a:r>
              <a:rPr lang="ru-RU" sz="1600" b="1" dirty="0"/>
              <a:t>в схеме собственного тела:</a:t>
            </a:r>
            <a:br>
              <a:rPr lang="ru-RU" sz="1600" b="1" dirty="0"/>
            </a:br>
            <a:r>
              <a:rPr lang="ru-RU" sz="1600" b="1" dirty="0"/>
              <a:t>понятия «правая сторона», «левая сторона», «верх», «низ»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74" y="1446818"/>
            <a:ext cx="2173875" cy="4341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26" y="1455444"/>
            <a:ext cx="2331975" cy="4311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326" y="1461618"/>
            <a:ext cx="2331975" cy="43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О</a:t>
            </a:r>
            <a:r>
              <a:rPr lang="ru-RU" sz="1400" b="1" dirty="0" smtClean="0"/>
              <a:t>риентирование </a:t>
            </a:r>
            <a:r>
              <a:rPr lang="ru-RU" sz="1400" b="1" dirty="0"/>
              <a:t>в окружающем пространстве: понятия</a:t>
            </a:r>
            <a:br>
              <a:rPr lang="ru-RU" sz="1400" b="1" dirty="0"/>
            </a:br>
            <a:r>
              <a:rPr lang="ru-RU" sz="1400" b="1" dirty="0"/>
              <a:t>о направлении - вперед, назад, налево, направо, вверх, вниз</a:t>
            </a:r>
            <a:endParaRPr lang="ru-RU" sz="1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Игра «паучок»</a:t>
            </a:r>
          </a:p>
          <a:p>
            <a:r>
              <a:rPr lang="ru-RU" b="1" dirty="0"/>
              <a:t>В центре сетки</a:t>
            </a:r>
          </a:p>
          <a:p>
            <a:r>
              <a:rPr lang="ru-RU" b="1" dirty="0"/>
              <a:t>находится паучок, его</a:t>
            </a:r>
          </a:p>
          <a:p>
            <a:r>
              <a:rPr lang="ru-RU" b="1" dirty="0"/>
              <a:t>можно перемещать</a:t>
            </a:r>
          </a:p>
          <a:p>
            <a:r>
              <a:rPr lang="ru-RU" b="1" dirty="0"/>
              <a:t>только на одну клетку</a:t>
            </a:r>
          </a:p>
          <a:p>
            <a:r>
              <a:rPr lang="ru-RU" b="1" dirty="0"/>
              <a:t>в пределах поля.</a:t>
            </a:r>
          </a:p>
          <a:p>
            <a:r>
              <a:rPr lang="ru-RU" b="1" dirty="0"/>
              <a:t>Для усложнения игры</a:t>
            </a:r>
          </a:p>
          <a:p>
            <a:r>
              <a:rPr lang="ru-RU" b="1" dirty="0"/>
              <a:t>нужно мысленно</a:t>
            </a:r>
          </a:p>
          <a:p>
            <a:r>
              <a:rPr lang="ru-RU" b="1" dirty="0"/>
              <a:t>представлять</a:t>
            </a:r>
          </a:p>
          <a:p>
            <a:r>
              <a:rPr lang="ru-RU" b="1" dirty="0"/>
              <a:t>перемещение паучка,</a:t>
            </a:r>
          </a:p>
          <a:p>
            <a:r>
              <a:rPr lang="ru-RU" b="1" dirty="0"/>
              <a:t>глядя на таблицу.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82" y="908110"/>
            <a:ext cx="5143500" cy="5162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35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«Развитие зрительно-моторной</a:t>
            </a:r>
            <a:br>
              <a:rPr lang="ru-RU" sz="4800" dirty="0"/>
            </a:br>
            <a:r>
              <a:rPr lang="ru-RU" sz="4800" dirty="0"/>
              <a:t>координации»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Г</a:t>
            </a:r>
            <a:r>
              <a:rPr lang="ru-RU" sz="2400" b="1" dirty="0" smtClean="0"/>
              <a:t>рафические </a:t>
            </a:r>
            <a:r>
              <a:rPr lang="ru-RU" sz="2400" b="1" dirty="0"/>
              <a:t>диктанты и пальчиковые </a:t>
            </a:r>
            <a:r>
              <a:rPr lang="ru-RU" sz="2400" b="1" dirty="0" smtClean="0"/>
              <a:t>игры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пальчиковые игры</a:t>
            </a:r>
          </a:p>
          <a:p>
            <a:r>
              <a:rPr lang="ru-RU" b="1" dirty="0"/>
              <a:t>по развитию у детей ручной моторики и</a:t>
            </a:r>
          </a:p>
          <a:p>
            <a:r>
              <a:rPr lang="ru-RU" b="1" dirty="0"/>
              <a:t>подготовке руки к письму, так как</a:t>
            </a:r>
          </a:p>
          <a:p>
            <a:r>
              <a:rPr lang="ru-RU" b="1" dirty="0"/>
              <a:t>подобные упражнения помогают</a:t>
            </a:r>
          </a:p>
          <a:p>
            <a:r>
              <a:rPr lang="ru-RU" b="1" dirty="0"/>
              <a:t>развивать у детей внимательность,</a:t>
            </a:r>
          </a:p>
          <a:p>
            <a:r>
              <a:rPr lang="ru-RU" b="1" dirty="0"/>
              <a:t>зрительную память, зрительно –</a:t>
            </a:r>
          </a:p>
          <a:p>
            <a:r>
              <a:rPr lang="ru-RU" b="1" dirty="0"/>
              <a:t>пространственные ориентировки.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2" y="1101151"/>
            <a:ext cx="3867942" cy="2599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75" y="3591387"/>
            <a:ext cx="3804336" cy="257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6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Дополнение рисунка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Дается задание дополнить рисунок. Например: нарисовать</a:t>
            </a:r>
          </a:p>
          <a:p>
            <a:r>
              <a:rPr lang="ru-RU" b="1" dirty="0"/>
              <a:t>справа вверху солнце, слева – от домика забор, справа от</a:t>
            </a:r>
          </a:p>
          <a:p>
            <a:r>
              <a:rPr lang="ru-RU" b="1" dirty="0"/>
              <a:t>домика дерево, слева впереди нарисовать цветы, а справа</a:t>
            </a:r>
          </a:p>
          <a:p>
            <a:r>
              <a:rPr lang="ru-RU" b="1" dirty="0"/>
              <a:t>впереди лужу и т.д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41" y="1596246"/>
            <a:ext cx="4650522" cy="3683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2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Задания</a:t>
            </a:r>
            <a:br>
              <a:rPr lang="ru-RU" sz="4800" dirty="0"/>
            </a:br>
            <a:r>
              <a:rPr lang="ru-RU" sz="4800" dirty="0"/>
              <a:t>для развития</a:t>
            </a:r>
            <a:br>
              <a:rPr lang="ru-RU" sz="4800" dirty="0"/>
            </a:br>
            <a:r>
              <a:rPr lang="ru-RU" sz="4800" dirty="0"/>
              <a:t>буквенного гнозиса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3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 темы: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Оптическая </a:t>
            </a:r>
            <a:r>
              <a:rPr lang="ru-RU" dirty="0" err="1"/>
              <a:t>дисграфия</a:t>
            </a:r>
            <a:r>
              <a:rPr lang="ru-RU" dirty="0"/>
              <a:t> - связана с недоразвитием зрительного </a:t>
            </a:r>
            <a:r>
              <a:rPr lang="ru-RU" dirty="0" err="1"/>
              <a:t>гнозиса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анализа и синтеза, пространственных представлений и проявляется в</a:t>
            </a:r>
          </a:p>
          <a:p>
            <a:pPr marL="0" indent="0">
              <a:buNone/>
            </a:pPr>
            <a:r>
              <a:rPr lang="ru-RU" dirty="0"/>
              <a:t>заменах и искажениях букв на письме. Заменяются графически сходные</a:t>
            </a:r>
          </a:p>
          <a:p>
            <a:pPr marL="0" indent="0">
              <a:buNone/>
            </a:pPr>
            <a:r>
              <a:rPr lang="ru-RU" dirty="0"/>
              <a:t>рукописные буквы; зеркальное написание букв; пропуски элементов;</a:t>
            </a:r>
          </a:p>
          <a:p>
            <a:pPr marL="0" indent="0">
              <a:buNone/>
            </a:pPr>
            <a:r>
              <a:rPr lang="ru-RU" dirty="0"/>
              <a:t>лишние и неправильно расположенные элементы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918" y="3733512"/>
            <a:ext cx="4013841" cy="2651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65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921" y="638174"/>
            <a:ext cx="7772400" cy="5334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Все </a:t>
            </a:r>
            <a:r>
              <a:rPr lang="ru-RU" b="1" dirty="0"/>
              <a:t>буквы русского алфавита состоят из набора одних и тех же элементов («палочки», «овалы») и нескольких «специфических» </a:t>
            </a:r>
            <a:r>
              <a:rPr lang="ru-RU" b="1" dirty="0" smtClean="0"/>
              <a:t>элементов.</a:t>
            </a:r>
          </a:p>
          <a:p>
            <a:pPr marL="0" indent="0" algn="ctr">
              <a:buNone/>
            </a:pPr>
            <a:r>
              <a:rPr lang="ru-RU" b="1" dirty="0" smtClean="0"/>
              <a:t>Одинаковые </a:t>
            </a:r>
            <a:r>
              <a:rPr lang="ru-RU" b="1" dirty="0"/>
              <a:t>элементы, по-разному комбинируясь в пространстве, </a:t>
            </a:r>
            <a:r>
              <a:rPr lang="ru-RU" b="1" dirty="0" smtClean="0"/>
              <a:t>образуют </a:t>
            </a:r>
            <a:r>
              <a:rPr lang="ru-RU" b="1" dirty="0"/>
              <a:t>различные буквенные знаки. Если </a:t>
            </a:r>
            <a:r>
              <a:rPr lang="ru-RU" b="1" dirty="0" err="1"/>
              <a:t>ребѐнок</a:t>
            </a:r>
            <a:r>
              <a:rPr lang="ru-RU" b="1" dirty="0"/>
              <a:t> не улавливает тонких различий между буквами, то это непременно </a:t>
            </a:r>
            <a:r>
              <a:rPr lang="ru-RU" b="1" dirty="0" err="1"/>
              <a:t>приведѐт</a:t>
            </a:r>
            <a:r>
              <a:rPr lang="ru-RU" b="1" dirty="0"/>
              <a:t> к трудностям усвоения начертания букв и к неправильному изображению их на письме.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571" y="638174"/>
            <a:ext cx="19145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Обвести пальчиком </a:t>
            </a:r>
            <a:r>
              <a:rPr lang="ru-RU" b="1" dirty="0" smtClean="0"/>
              <a:t>букву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774" y="1658466"/>
            <a:ext cx="5454451" cy="323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(! Обращайте внимание на направление стрелок!)</a:t>
            </a:r>
          </a:p>
          <a:p>
            <a:r>
              <a:rPr lang="ru-RU" dirty="0"/>
              <a:t>Спросите </a:t>
            </a:r>
            <a:r>
              <a:rPr lang="ru-RU" dirty="0" err="1"/>
              <a:t>ребѐнка</a:t>
            </a:r>
            <a:r>
              <a:rPr lang="ru-RU" dirty="0"/>
              <a:t>, какую букву он </a:t>
            </a:r>
            <a:r>
              <a:rPr lang="ru-RU" dirty="0" err="1"/>
              <a:t>обвѐл</a:t>
            </a:r>
            <a:r>
              <a:rPr lang="ru-RU" dirty="0"/>
              <a:t> пальчиком, из </a:t>
            </a:r>
            <a:r>
              <a:rPr lang="ru-RU" dirty="0" err="1"/>
              <a:t>скольки</a:t>
            </a:r>
            <a:r>
              <a:rPr lang="ru-RU" dirty="0"/>
              <a:t> частей</a:t>
            </a:r>
          </a:p>
          <a:p>
            <a:r>
              <a:rPr lang="ru-RU" dirty="0"/>
              <a:t>(или элементов) состоит буква, в какую сторону «смотрит» (вправо, влево,</a:t>
            </a:r>
          </a:p>
          <a:p>
            <a:r>
              <a:rPr lang="ru-RU" dirty="0"/>
              <a:t>прямо). Пример ответа </a:t>
            </a:r>
            <a:r>
              <a:rPr lang="ru-RU" dirty="0" err="1"/>
              <a:t>ребѐнка</a:t>
            </a:r>
            <a:r>
              <a:rPr lang="ru-RU" dirty="0"/>
              <a:t>: Буква «А»</a:t>
            </a:r>
          </a:p>
          <a:p>
            <a:r>
              <a:rPr lang="ru-RU" dirty="0"/>
              <a:t>состоит из </a:t>
            </a:r>
            <a:r>
              <a:rPr lang="ru-RU" dirty="0" err="1"/>
              <a:t>трѐх</a:t>
            </a:r>
            <a:r>
              <a:rPr lang="ru-RU" dirty="0"/>
              <a:t> частей, «смотрит» прямо на нас.</a:t>
            </a:r>
          </a:p>
          <a:p>
            <a:r>
              <a:rPr lang="ru-RU" dirty="0"/>
              <a:t>Прочитайте стихотворение о букве (если малыш желает, то можно выучить</a:t>
            </a:r>
          </a:p>
          <a:p>
            <a:r>
              <a:rPr lang="ru-RU" dirty="0"/>
              <a:t>его наизусть)</a:t>
            </a:r>
          </a:p>
        </p:txBody>
      </p:sp>
    </p:spTree>
    <p:extLst>
      <p:ext uri="{BB962C8B-B14F-4D97-AF65-F5344CB8AC3E}">
        <p14:creationId xmlns:p14="http://schemas.microsoft.com/office/powerpoint/2010/main" val="20042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Изобразите букву с помощью пальцев </a:t>
            </a:r>
            <a:r>
              <a:rPr lang="ru-RU" b="1" dirty="0" smtClean="0"/>
              <a:t>рук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050" dirty="0"/>
              <a:t>Проверьте правильность построения буквы по образцу. </a:t>
            </a:r>
            <a:r>
              <a:rPr lang="ru-RU" sz="1050" dirty="0" err="1"/>
              <a:t>Ребѐнок</a:t>
            </a:r>
            <a:r>
              <a:rPr lang="ru-RU" sz="1050" dirty="0"/>
              <a:t> должен</a:t>
            </a:r>
          </a:p>
          <a:p>
            <a:r>
              <a:rPr lang="ru-RU" sz="1050" dirty="0"/>
              <a:t>строить букву перед собой. (Познакомьте </a:t>
            </a:r>
            <a:r>
              <a:rPr lang="ru-RU" sz="1050" dirty="0" err="1"/>
              <a:t>ребѐнка</a:t>
            </a:r>
            <a:r>
              <a:rPr lang="ru-RU" sz="1050" dirty="0"/>
              <a:t> правилами зеркала:</a:t>
            </a:r>
          </a:p>
          <a:p>
            <a:r>
              <a:rPr lang="ru-RU" sz="1050" dirty="0"/>
              <a:t>Для того чтобы показать построенную букву другому человеку</a:t>
            </a:r>
          </a:p>
          <a:p>
            <a:r>
              <a:rPr lang="ru-RU" sz="1050" dirty="0"/>
              <a:t>необходимо отвести </a:t>
            </a:r>
            <a:r>
              <a:rPr lang="ru-RU" sz="1050" dirty="0" err="1"/>
              <a:t>еѐ</a:t>
            </a:r>
            <a:r>
              <a:rPr lang="ru-RU" sz="1050" dirty="0"/>
              <a:t> вправо, если элементы буквы направлены влево</a:t>
            </a:r>
          </a:p>
          <a:p>
            <a:r>
              <a:rPr lang="ru-RU" sz="1050" dirty="0"/>
              <a:t>(или направленность отсутствует). Если элементы буквы направлены</a:t>
            </a:r>
          </a:p>
          <a:p>
            <a:r>
              <a:rPr lang="ru-RU" sz="1050" dirty="0"/>
              <a:t>вправо, нужно отвести </a:t>
            </a:r>
            <a:r>
              <a:rPr lang="ru-RU" sz="1050" dirty="0" err="1"/>
              <a:t>еѐ</a:t>
            </a:r>
            <a:r>
              <a:rPr lang="ru-RU" sz="1050" dirty="0"/>
              <a:t> влево. Букву развернуть на 90 градусов).</a:t>
            </a:r>
          </a:p>
          <a:p>
            <a:r>
              <a:rPr lang="ru-RU" sz="1050" dirty="0" smtClean="0"/>
              <a:t>Предложите </a:t>
            </a:r>
            <a:r>
              <a:rPr lang="ru-RU" sz="1050" dirty="0" err="1"/>
              <a:t>ребѐнку</a:t>
            </a:r>
            <a:r>
              <a:rPr lang="ru-RU" sz="1050" dirty="0"/>
              <a:t> построить свой вариант буквы.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89" y="1005616"/>
            <a:ext cx="3811371" cy="4785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25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Посмотри на </a:t>
            </a:r>
            <a:r>
              <a:rPr lang="ru-RU" b="1" dirty="0" smtClean="0"/>
              <a:t>картинки: на что похожа буква?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Прочитайте </a:t>
            </a:r>
            <a:r>
              <a:rPr lang="ru-RU" dirty="0" err="1"/>
              <a:t>ребѐнку</a:t>
            </a:r>
            <a:r>
              <a:rPr lang="ru-RU" dirty="0"/>
              <a:t> шуточное стихотворение, выучите его.</a:t>
            </a:r>
          </a:p>
          <a:p>
            <a:r>
              <a:rPr lang="ru-RU" dirty="0"/>
              <a:t>Постарайся придумать, на что </a:t>
            </a:r>
            <a:r>
              <a:rPr lang="ru-RU" dirty="0" err="1"/>
              <a:t>ещѐ</a:t>
            </a:r>
            <a:r>
              <a:rPr lang="ru-RU" dirty="0"/>
              <a:t> похожа буква.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128" y="607392"/>
            <a:ext cx="4604458" cy="381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05391" y="4728713"/>
            <a:ext cx="64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Дв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/>
              <a:t> </a:t>
            </a:r>
            <a:r>
              <a:rPr lang="ru-RU" sz="2400" dirty="0"/>
              <a:t>крокодил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/>
              <a:t> </a:t>
            </a:r>
            <a:r>
              <a:rPr lang="ru-RU" sz="2400" dirty="0"/>
              <a:t>- муж с женой</a:t>
            </a:r>
          </a:p>
          <a:p>
            <a:pPr algn="ctr"/>
            <a:r>
              <a:rPr lang="ru-RU" sz="2400" dirty="0"/>
              <a:t>Т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dirty="0"/>
              <a:t>нцуют т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dirty="0"/>
              <a:t>нго под луной.</a:t>
            </a:r>
          </a:p>
        </p:txBody>
      </p:sp>
    </p:spTree>
    <p:extLst>
      <p:ext uri="{BB962C8B-B14F-4D97-AF65-F5344CB8AC3E}">
        <p14:creationId xmlns:p14="http://schemas.microsoft.com/office/powerpoint/2010/main" val="14744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019" y="806496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Безусловно полезным для запоминания букв является выкладывание их из счётных палочек, </a:t>
            </a:r>
            <a:r>
              <a:rPr lang="ru-RU" sz="3200" dirty="0" smtClean="0"/>
              <a:t>карандашей, </a:t>
            </a:r>
            <a:r>
              <a:rPr lang="ru-RU" sz="3200" dirty="0"/>
              <a:t>кубиков, мозаики, пуговиц, горошин, </a:t>
            </a:r>
            <a:r>
              <a:rPr lang="ru-RU" sz="3200" dirty="0" smtClean="0"/>
              <a:t>камешков.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7434" y="2794499"/>
            <a:ext cx="2967487" cy="3299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950986" y="2768881"/>
            <a:ext cx="2984433" cy="3325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97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0053" y="2417162"/>
            <a:ext cx="4743001" cy="355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4826" y="2417162"/>
            <a:ext cx="4743001" cy="355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77692" y="595223"/>
            <a:ext cx="9826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Написать букву пальчиком на манке или другой мелкой крупе; Определение буквы,  написанной  на ладони, в воздухе на спине (пальцем на коже медленно проводится контур буквы),  с закрытыми или открытыми </a:t>
            </a:r>
            <a:r>
              <a:rPr lang="ru-RU" sz="2400" dirty="0" smtClean="0"/>
              <a:t>глазами.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55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388" y="2794959"/>
            <a:ext cx="4998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34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40" y="1538317"/>
            <a:ext cx="11622657" cy="33011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Предложенные упражнения и игры </a:t>
            </a:r>
            <a:r>
              <a:rPr lang="ru-RU" sz="2400" b="1" dirty="0" smtClean="0"/>
              <a:t>способствуют развитию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зрительного </a:t>
            </a:r>
            <a:r>
              <a:rPr lang="ru-RU" sz="2400" b="1" dirty="0" err="1" smtClean="0"/>
              <a:t>гнозиса</a:t>
            </a:r>
            <a:r>
              <a:rPr lang="ru-RU" sz="2400" b="1" dirty="0" smtClean="0"/>
              <a:t>, </a:t>
            </a:r>
            <a:r>
              <a:rPr lang="ru-RU" sz="2400" b="1" dirty="0"/>
              <a:t>формированию </a:t>
            </a:r>
            <a:r>
              <a:rPr lang="ru-RU" sz="2400" b="1" dirty="0" smtClean="0"/>
              <a:t>пространственных представлений.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Одной из приоритетных задач </a:t>
            </a:r>
            <a:r>
              <a:rPr lang="ru-RU" sz="2400" b="1" dirty="0" smtClean="0"/>
              <a:t>учителей-логопедов </a:t>
            </a:r>
            <a:r>
              <a:rPr lang="ru-RU" sz="2400" b="1" dirty="0"/>
              <a:t>и педагогов является</a:t>
            </a:r>
            <a:br>
              <a:rPr lang="ru-RU" sz="2400" b="1" dirty="0"/>
            </a:br>
            <a:r>
              <a:rPr lang="ru-RU" sz="2400" b="1" dirty="0"/>
              <a:t>своевременное выявление, </a:t>
            </a:r>
            <a:r>
              <a:rPr lang="ru-RU" sz="2400" b="1" dirty="0" smtClean="0"/>
              <a:t>профилактика </a:t>
            </a:r>
            <a:r>
              <a:rPr lang="ru-RU" sz="2400" b="1" dirty="0"/>
              <a:t>и </a:t>
            </a:r>
            <a:r>
              <a:rPr lang="ru-RU" sz="2400" b="1" dirty="0" smtClean="0"/>
              <a:t>коррекция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оптической </a:t>
            </a:r>
            <a:r>
              <a:rPr lang="ru-RU" sz="2400" b="1" dirty="0" err="1"/>
              <a:t>дисграфии</a:t>
            </a:r>
            <a:r>
              <a:rPr lang="ru-RU" sz="2400" b="1" dirty="0"/>
              <a:t>, что не позволит допустить перехода</a:t>
            </a:r>
            <a:br>
              <a:rPr lang="ru-RU" sz="2400" b="1" dirty="0"/>
            </a:br>
            <a:r>
              <a:rPr lang="ru-RU" sz="2400" b="1" dirty="0"/>
              <a:t>ошибок в начальное звено школы</a:t>
            </a:r>
            <a:r>
              <a:rPr lang="ru-RU" sz="2800" b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89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Направления работы при</a:t>
            </a:r>
            <a:br>
              <a:rPr lang="ru-RU" sz="4000" b="1" dirty="0"/>
            </a:br>
            <a:r>
              <a:rPr lang="ru-RU" sz="4000" b="1" dirty="0"/>
              <a:t>устранении оптической дисграфии: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Развитие зрительного восприятия </a:t>
            </a:r>
            <a:r>
              <a:rPr lang="ru-RU" sz="2800" dirty="0" smtClean="0"/>
              <a:t>и узнавания </a:t>
            </a:r>
            <a:r>
              <a:rPr lang="ru-RU" sz="2800" dirty="0"/>
              <a:t>(зрительного </a:t>
            </a:r>
            <a:r>
              <a:rPr lang="ru-RU" sz="2800" dirty="0" err="1"/>
              <a:t>гнозиса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smtClean="0"/>
              <a:t>Развитие пространственных представлений</a:t>
            </a:r>
            <a:endParaRPr lang="ru-RU" sz="2800" dirty="0"/>
          </a:p>
          <a:p>
            <a:r>
              <a:rPr lang="ru-RU" sz="2800" dirty="0" smtClean="0"/>
              <a:t>Развитие </a:t>
            </a:r>
            <a:r>
              <a:rPr lang="ru-RU" sz="2800" dirty="0"/>
              <a:t>буквенного </a:t>
            </a:r>
            <a:r>
              <a:rPr lang="ru-RU" sz="2800" dirty="0" err="1" smtClean="0"/>
              <a:t>гнозиса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01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Задания</a:t>
            </a:r>
            <a:br>
              <a:rPr lang="ru-RU" sz="5400" dirty="0"/>
            </a:br>
            <a:r>
              <a:rPr lang="ru-RU" sz="5400" dirty="0"/>
              <a:t>для развития</a:t>
            </a:r>
            <a:br>
              <a:rPr lang="ru-RU" sz="5400" dirty="0"/>
            </a:br>
            <a:r>
              <a:rPr lang="ru-RU" sz="5400" dirty="0"/>
              <a:t>зрительного гнозиса</a:t>
            </a:r>
          </a:p>
        </p:txBody>
      </p:sp>
    </p:spTree>
    <p:extLst>
      <p:ext uri="{BB962C8B-B14F-4D97-AF65-F5344CB8AC3E}">
        <p14:creationId xmlns:p14="http://schemas.microsoft.com/office/powerpoint/2010/main" val="32913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«Назвать предметы по их</a:t>
            </a:r>
            <a:br>
              <a:rPr lang="ru-RU" b="1" dirty="0"/>
            </a:br>
            <a:r>
              <a:rPr lang="ru-RU" b="1" dirty="0"/>
              <a:t>контурам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2" y="1949000"/>
            <a:ext cx="2529600" cy="296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97" y="3986683"/>
            <a:ext cx="3478200" cy="1420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97" y="1598224"/>
            <a:ext cx="3754876" cy="1302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8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«Найди тени животных и игрушек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99" y="863832"/>
            <a:ext cx="7193551" cy="4716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2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/>
              <a:t>«Назвать недорисованные</a:t>
            </a:r>
            <a:br>
              <a:rPr lang="ru-RU" sz="1800" b="1" dirty="0"/>
            </a:br>
            <a:r>
              <a:rPr lang="ru-RU" sz="1800" b="1" dirty="0"/>
              <a:t>предметы</a:t>
            </a:r>
            <a:r>
              <a:rPr lang="ru-RU" sz="1800" b="1" dirty="0" smtClean="0"/>
              <a:t>»</a:t>
            </a:r>
            <a:endParaRPr lang="ru-RU" sz="1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31" y="1714613"/>
            <a:ext cx="5645037" cy="310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7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«Выделить предметные изображения,</a:t>
            </a:r>
            <a:br>
              <a:rPr lang="ru-RU" sz="2000" b="1" dirty="0"/>
            </a:br>
            <a:r>
              <a:rPr lang="ru-RU" sz="2000" b="1" dirty="0"/>
              <a:t>наложенные друг на друга»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32" y="981048"/>
            <a:ext cx="3873451" cy="4361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24" y="990915"/>
            <a:ext cx="3241050" cy="435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50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96</TotalTime>
  <Words>551</Words>
  <Application>Microsoft Office PowerPoint</Application>
  <PresentationFormat>Произвольный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Savon</vt:lpstr>
      <vt:lpstr>Профилактика оптической дисграфии у детей дошкольного возраста через дидактические игры</vt:lpstr>
      <vt:lpstr>Актуальность темы:</vt:lpstr>
      <vt:lpstr>Предложенные упражнения и игры способствуют развитию зрительного гнозиса, формированию пространственных представлений.  Одной из приоритетных задач учителей-логопедов и педагогов является своевременное выявление, профилактика и коррекция оптической дисграфии, что не позволит допустить перехода ошибок в начальное звено школы.</vt:lpstr>
      <vt:lpstr>Направления работы при устранении оптической дисграфии:</vt:lpstr>
      <vt:lpstr>Задания для развития зрительного гнозиса</vt:lpstr>
      <vt:lpstr>«Назвать предметы по их контурам»</vt:lpstr>
      <vt:lpstr>«Найди тени животных и игрушек»</vt:lpstr>
      <vt:lpstr>«Назвать недорисованные предметы»</vt:lpstr>
      <vt:lpstr>«Выделить предметные изображения, наложенные друг на друга»</vt:lpstr>
      <vt:lpstr>«Дорисуй фигуры»</vt:lpstr>
      <vt:lpstr>Рассмотри предметы и назови их форму </vt:lpstr>
      <vt:lpstr>«Рисование по точкам без отрыва карандаша от бумаги» </vt:lpstr>
      <vt:lpstr>«Формирование пространственных представлений»</vt:lpstr>
      <vt:lpstr>Ориентирование в схеме собственного тела: понятия «правая сторона», «левая сторона», «верх», «низ».</vt:lpstr>
      <vt:lpstr>Ориентирование в окружающем пространстве: понятия о направлении - вперед, назад, налево, направо, вверх, вниз</vt:lpstr>
      <vt:lpstr>«Развитие зрительно-моторной координации»</vt:lpstr>
      <vt:lpstr>Графические диктанты и пальчиковые игры</vt:lpstr>
      <vt:lpstr>Дополнение рисунка</vt:lpstr>
      <vt:lpstr>Задания для развития буквенного гнозиса</vt:lpstr>
      <vt:lpstr>Презентация PowerPoint</vt:lpstr>
      <vt:lpstr>Обвести пальчиком букву</vt:lpstr>
      <vt:lpstr>Изобразите букву с помощью пальцев рук</vt:lpstr>
      <vt:lpstr>Посмотри на картинки: на что похожа буква?</vt:lpstr>
      <vt:lpstr> Безусловно полезным для запоминания букв является выкладывание их из счётных палочек, карандашей, кубиков, мозаики, пуговиц, горошин, камешков.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оптической дисграфии у детей дошкольного возраста через дидактические игры</dc:title>
  <dc:creator>Пользователь Windows</dc:creator>
  <cp:lastModifiedBy>Жанна</cp:lastModifiedBy>
  <cp:revision>15</cp:revision>
  <dcterms:created xsi:type="dcterms:W3CDTF">2020-04-11T12:28:54Z</dcterms:created>
  <dcterms:modified xsi:type="dcterms:W3CDTF">2025-12-19T07:49:23Z</dcterms:modified>
</cp:coreProperties>
</file>